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FF05D-41DC-4167-9D23-7729059AEB85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6C8CF-18D6-4C45-AE5B-CD10AEAD2E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FF05D-41DC-4167-9D23-7729059AEB85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6C8CF-18D6-4C45-AE5B-CD10AEAD2E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FF05D-41DC-4167-9D23-7729059AEB85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6C8CF-18D6-4C45-AE5B-CD10AEAD2E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FF05D-41DC-4167-9D23-7729059AEB85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6C8CF-18D6-4C45-AE5B-CD10AEAD2E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FF05D-41DC-4167-9D23-7729059AEB85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6C8CF-18D6-4C45-AE5B-CD10AEAD2E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FF05D-41DC-4167-9D23-7729059AEB85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6C8CF-18D6-4C45-AE5B-CD10AEAD2E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FF05D-41DC-4167-9D23-7729059AEB85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6C8CF-18D6-4C45-AE5B-CD10AEAD2E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FF05D-41DC-4167-9D23-7729059AEB85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6C8CF-18D6-4C45-AE5B-CD10AEAD2E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FF05D-41DC-4167-9D23-7729059AEB85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6C8CF-18D6-4C45-AE5B-CD10AEAD2E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FF05D-41DC-4167-9D23-7729059AEB85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6C8CF-18D6-4C45-AE5B-CD10AEAD2E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FF05D-41DC-4167-9D23-7729059AEB85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6C8CF-18D6-4C45-AE5B-CD10AEAD2E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2FF05D-41DC-4167-9D23-7729059AEB85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76C8CF-18D6-4C45-AE5B-CD10AEAD2E6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00216"/>
            <a:ext cx="7543800" cy="2488074"/>
          </a:xfrm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smtClean="0"/>
              <a:t>Graduate Certificate in Personalized Medicine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4646388"/>
            <a:ext cx="6858000" cy="467454"/>
          </a:xfrm>
        </p:spPr>
        <p:txBody>
          <a:bodyPr>
            <a:normAutofit fontScale="25000" lnSpcReduction="20000"/>
          </a:bodyPr>
          <a:lstStyle/>
          <a:p>
            <a:r>
              <a:rPr lang="en-US" sz="11200" dirty="0" smtClean="0"/>
              <a:t>George Mason University </a:t>
            </a:r>
          </a:p>
          <a:p>
            <a:r>
              <a:rPr lang="en-US" sz="11200" dirty="0" smtClean="0"/>
              <a:t>School of Systems Biology/College of Science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819400" y="3657600"/>
            <a:ext cx="37625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>Will be open in Fall 2015</a:t>
            </a:r>
            <a:endParaRPr lang="en-US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34655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smtClean="0"/>
              <a:t>Personalized Medicine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229600" cy="461210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dirty="0" smtClean="0"/>
              <a:t>Every individual has genetic and metabolic profile that is different form others, leading to a variety of responses to treatments.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400" dirty="0"/>
          </a:p>
          <a:p>
            <a:pPr>
              <a:buNone/>
            </a:pPr>
            <a:r>
              <a:rPr lang="en-US" sz="2400" dirty="0" smtClean="0"/>
              <a:t>Molecular </a:t>
            </a:r>
            <a:r>
              <a:rPr lang="en-US" sz="2400" dirty="0"/>
              <a:t>diagnostics can be used 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to asses </a:t>
            </a:r>
            <a:r>
              <a:rPr lang="en-US" sz="2400" dirty="0"/>
              <a:t>predispositions and 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tailor </a:t>
            </a:r>
            <a:r>
              <a:rPr lang="en-US" sz="2400" dirty="0"/>
              <a:t>preventive treatments, 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including </a:t>
            </a:r>
            <a:r>
              <a:rPr lang="en-US" sz="2400" dirty="0"/>
              <a:t>tailored diets or 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other </a:t>
            </a:r>
            <a:r>
              <a:rPr lang="en-US" sz="2400" dirty="0"/>
              <a:t>lifestyle </a:t>
            </a:r>
            <a:r>
              <a:rPr lang="en-US" sz="2400" dirty="0" smtClean="0"/>
              <a:t>modifications.</a:t>
            </a:r>
            <a:endParaRPr lang="en-US" sz="2400" dirty="0"/>
          </a:p>
          <a:p>
            <a:pPr>
              <a:buFont typeface="Wingdings" panose="05000000000000000000" pitchFamily="2" charset="2"/>
              <a:buChar char="§"/>
            </a:pPr>
            <a:endParaRPr lang="en-US" sz="2800" dirty="0"/>
          </a:p>
          <a:p>
            <a:pPr>
              <a:buFont typeface="Wingdings" panose="05000000000000000000" pitchFamily="2" charset="2"/>
              <a:buChar char="§"/>
            </a:pPr>
            <a:endParaRPr lang="en-US" sz="2800" dirty="0" smtClean="0"/>
          </a:p>
          <a:p>
            <a:pPr>
              <a:buFont typeface="Wingdings" panose="05000000000000000000" pitchFamily="2" charset="2"/>
              <a:buChar char="§"/>
            </a:pPr>
            <a:endParaRPr lang="en-US" sz="1600" dirty="0"/>
          </a:p>
          <a:p>
            <a:pPr>
              <a:buFont typeface="Wingdings" panose="05000000000000000000" pitchFamily="2" charset="2"/>
              <a:buChar char="§"/>
            </a:pPr>
            <a:endParaRPr lang="en-US" sz="1400" dirty="0" smtClean="0"/>
          </a:p>
          <a:p>
            <a:pPr>
              <a:buFont typeface="Wingdings" panose="05000000000000000000" pitchFamily="2" charset="2"/>
              <a:buChar char="§"/>
            </a:pPr>
            <a:endParaRPr lang="en-US" sz="1400" dirty="0"/>
          </a:p>
          <a:p>
            <a:pPr>
              <a:buFont typeface="Wingdings" panose="05000000000000000000" pitchFamily="2" charset="2"/>
              <a:buChar char="§"/>
            </a:pPr>
            <a:endParaRPr lang="en-US" sz="1400" dirty="0" smtClean="0"/>
          </a:p>
          <a:p>
            <a:pPr>
              <a:buFont typeface="Wingdings" panose="05000000000000000000" pitchFamily="2" charset="2"/>
              <a:buChar char="§"/>
            </a:pPr>
            <a:endParaRPr lang="en-US" sz="1400" dirty="0" smtClean="0"/>
          </a:p>
          <a:p>
            <a:pPr>
              <a:buFont typeface="Wingdings" panose="05000000000000000000" pitchFamily="2" charset="2"/>
              <a:buChar char="§"/>
            </a:pPr>
            <a:endParaRPr lang="en-US" sz="1400" dirty="0" smtClean="0"/>
          </a:p>
          <a:p>
            <a:pPr marL="0" indent="0">
              <a:buNone/>
            </a:pPr>
            <a:r>
              <a:rPr lang="en-US" sz="1400" dirty="0" smtClean="0"/>
              <a:t>	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1400" dirty="0"/>
          </a:p>
          <a:p>
            <a:pPr>
              <a:buFont typeface="Wingdings" panose="05000000000000000000" pitchFamily="2" charset="2"/>
              <a:buChar char="§"/>
            </a:pPr>
            <a:endParaRPr lang="en-US" sz="1400" dirty="0"/>
          </a:p>
          <a:p>
            <a:pPr>
              <a:buFont typeface="Wingdings" panose="05000000000000000000" pitchFamily="2" charset="2"/>
              <a:buChar char="§"/>
            </a:pPr>
            <a:endParaRPr lang="en-US" sz="1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/>
          <a:srcRect l="8524" t="8343" r="7799" b="7436"/>
          <a:stretch/>
        </p:blipFill>
        <p:spPr>
          <a:xfrm>
            <a:off x="4876800" y="2819399"/>
            <a:ext cx="3886200" cy="3129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66326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smtClean="0"/>
              <a:t>Personalized Medicine In GMU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382000" cy="460216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/>
              <a:t>Few School in the US offer programs in Personalized Medicine, none in Virginia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4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/>
              <a:t>Ideal candidates have a background in biological, medical, or computer sciences with the intention of entering the fields of healthcare, clinical research, or drug research</a:t>
            </a:r>
            <a:endParaRPr lang="en-US" sz="24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381000" y="3962400"/>
            <a:ext cx="8458200" cy="3489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15 Credit Hours (may count toward MS in Biology program)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Required Core Courses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BIOS 743 – Genomics, Proteomics &amp; Bioinformatics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BIOL 572 – Human Genetics or Bio 666 – Genetics Concepts for Healthcare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BIOL 562 – Personalized Medicine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Elective Courses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55006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155</Words>
  <Application>Microsoft Office PowerPoint</Application>
  <PresentationFormat>On-screen Show (4:3)</PresentationFormat>
  <Paragraphs>32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Graduate Certificate in Personalized Medicine</vt:lpstr>
      <vt:lpstr>Personalized Medicine</vt:lpstr>
      <vt:lpstr>Personalized Medicine In GMU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Graduate Certificate in Personalized Medicine</dc:title>
  <dc:creator>Inova</dc:creator>
  <cp:lastModifiedBy>Inova</cp:lastModifiedBy>
  <cp:revision>1</cp:revision>
  <dcterms:created xsi:type="dcterms:W3CDTF">2014-10-24T15:52:15Z</dcterms:created>
  <dcterms:modified xsi:type="dcterms:W3CDTF">2014-10-24T15:53:34Z</dcterms:modified>
</cp:coreProperties>
</file>